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E3B2D-4518-403A-8FAE-C1FDC312B0C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991F6-03E3-4B00-9662-C4DA488D2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Testing at Rolling Terrace 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543800" cy="1752600"/>
          </a:xfrm>
        </p:spPr>
        <p:txBody>
          <a:bodyPr>
            <a:normAutofit/>
          </a:bodyPr>
          <a:lstStyle/>
          <a:p>
            <a:r>
              <a:rPr lang="en-US" sz="4400" b="1" dirty="0" err="1">
                <a:solidFill>
                  <a:schemeClr val="accent1"/>
                </a:solidFill>
              </a:rPr>
              <a:t>Evaluaciones</a:t>
            </a:r>
            <a:r>
              <a:rPr lang="en-US" sz="4400" b="1" dirty="0">
                <a:solidFill>
                  <a:schemeClr val="accent1"/>
                </a:solidFill>
              </a:rPr>
              <a:t> en la </a:t>
            </a:r>
            <a:r>
              <a:rPr lang="en-US" sz="4400" b="1" dirty="0" err="1">
                <a:solidFill>
                  <a:schemeClr val="accent1"/>
                </a:solidFill>
              </a:rPr>
              <a:t>Escuela</a:t>
            </a:r>
            <a:r>
              <a:rPr lang="en-US" sz="4400" b="1" dirty="0">
                <a:solidFill>
                  <a:schemeClr val="accent1"/>
                </a:solidFill>
              </a:rPr>
              <a:t> Rolling Terrace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Centers for the Highly Gifted</a:t>
            </a:r>
            <a:br>
              <a:rPr lang="en-US" sz="3600" dirty="0"/>
            </a:br>
            <a:r>
              <a:rPr lang="en-US" sz="3600" dirty="0" err="1">
                <a:solidFill>
                  <a:schemeClr val="accent1"/>
                </a:solidFill>
              </a:rPr>
              <a:t>Centros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  <a:r>
              <a:rPr lang="en-US" sz="3600" dirty="0" err="1">
                <a:solidFill>
                  <a:schemeClr val="accent1"/>
                </a:solidFill>
              </a:rPr>
              <a:t>para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  <a:r>
              <a:rPr lang="en-US" sz="3600" dirty="0" err="1">
                <a:solidFill>
                  <a:schemeClr val="accent1"/>
                </a:solidFill>
              </a:rPr>
              <a:t>Superdotados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038600" cy="5715000"/>
          </a:xfrm>
        </p:spPr>
        <p:txBody>
          <a:bodyPr>
            <a:normAutofit fontScale="70000" lnSpcReduction="20000"/>
          </a:bodyPr>
          <a:lstStyle/>
          <a:p>
            <a:pPr algn="ctr">
              <a:spcAft>
                <a:spcPts val="1200"/>
              </a:spcAft>
              <a:buNone/>
            </a:pPr>
            <a:r>
              <a:rPr lang="en-US" b="1" dirty="0"/>
              <a:t>Centers for the Highly Gifted 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MCPS offers Centers for the Highly Gifted (HGC) for 4</a:t>
            </a:r>
            <a:r>
              <a:rPr lang="en-US" baseline="30000" dirty="0"/>
              <a:t>th</a:t>
            </a:r>
            <a:r>
              <a:rPr lang="en-US" dirty="0"/>
              <a:t> and 5</a:t>
            </a:r>
            <a:r>
              <a:rPr lang="en-US" baseline="30000" dirty="0"/>
              <a:t>th</a:t>
            </a:r>
            <a:r>
              <a:rPr lang="en-US" dirty="0"/>
              <a:t> grade students who learn at a faster pace and can handle advanced concepts of greater complexity. The goal is to provide highly able and motivated students with accelerated and enriched instructional program.</a:t>
            </a:r>
          </a:p>
          <a:p>
            <a:pPr>
              <a:spcAft>
                <a:spcPts val="1200"/>
              </a:spcAft>
            </a:pPr>
            <a:r>
              <a:rPr lang="en-US" dirty="0"/>
              <a:t>Eligible Rolling Terrace students would enroll at Centers housed within Oak View Elementary School or Pine Crest Elementary School.</a:t>
            </a:r>
          </a:p>
          <a:p>
            <a:pPr>
              <a:spcAft>
                <a:spcPts val="1200"/>
              </a:spcAft>
            </a:pPr>
            <a:r>
              <a:rPr lang="en-US" dirty="0"/>
              <a:t>Applications due 11/4/2016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1143000"/>
            <a:ext cx="4876800" cy="591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7472">
              <a:lnSpc>
                <a:spcPct val="80000"/>
              </a:lnSpc>
              <a:spcAft>
                <a:spcPts val="1200"/>
              </a:spcAft>
            </a:pPr>
            <a:r>
              <a:rPr lang="es-MX" sz="2200" b="1" dirty="0">
                <a:solidFill>
                  <a:schemeClr val="accent1"/>
                </a:solidFill>
              </a:rPr>
              <a:t>Centros para superdotados</a:t>
            </a:r>
            <a:endParaRPr lang="en-US" sz="2200" dirty="0">
              <a:solidFill>
                <a:schemeClr val="accent1"/>
              </a:solidFill>
            </a:endParaRPr>
          </a:p>
          <a:p>
            <a:pPr indent="-347472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s-MX" sz="2200" dirty="0">
                <a:solidFill>
                  <a:schemeClr val="accent1"/>
                </a:solidFill>
              </a:rPr>
              <a:t>MCPS ofrece Centros para Superdotados (</a:t>
            </a:r>
            <a:r>
              <a:rPr lang="es-MX" sz="2200" dirty="0" err="1">
                <a:solidFill>
                  <a:schemeClr val="accent1"/>
                </a:solidFill>
              </a:rPr>
              <a:t>Highly</a:t>
            </a:r>
            <a:r>
              <a:rPr lang="es-MX" sz="2200" dirty="0">
                <a:solidFill>
                  <a:schemeClr val="accent1"/>
                </a:solidFill>
              </a:rPr>
              <a:t> </a:t>
            </a:r>
            <a:r>
              <a:rPr lang="es-MX" sz="2200" dirty="0" err="1">
                <a:solidFill>
                  <a:schemeClr val="accent1"/>
                </a:solidFill>
              </a:rPr>
              <a:t>Gifted</a:t>
            </a:r>
            <a:r>
              <a:rPr lang="es-MX" sz="2200" dirty="0">
                <a:solidFill>
                  <a:schemeClr val="accent1"/>
                </a:solidFill>
              </a:rPr>
              <a:t> Centers, HGC) para estudiantes del 4to y 5to grado que aprenden a un ritmo más rápido y pueden manejar conceptos avanzados de mayor complejidad. El objetivo es proporcionar a los estudiantes altamente capaces y motivados un programa de instrucción acelerada y enriquecida.</a:t>
            </a:r>
            <a:endParaRPr lang="en-US" sz="2200" dirty="0">
              <a:solidFill>
                <a:schemeClr val="accent1"/>
              </a:solidFill>
            </a:endParaRPr>
          </a:p>
          <a:p>
            <a:pPr indent="-347472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s-MX" sz="2200" dirty="0">
                <a:solidFill>
                  <a:schemeClr val="accent1"/>
                </a:solidFill>
              </a:rPr>
              <a:t>Estudiantes elegibles de </a:t>
            </a:r>
            <a:r>
              <a:rPr lang="es-MX" sz="2200" dirty="0" err="1">
                <a:solidFill>
                  <a:schemeClr val="accent1"/>
                </a:solidFill>
              </a:rPr>
              <a:t>Rolling</a:t>
            </a:r>
            <a:r>
              <a:rPr lang="es-MX" sz="2200" dirty="0">
                <a:solidFill>
                  <a:schemeClr val="accent1"/>
                </a:solidFill>
              </a:rPr>
              <a:t> </a:t>
            </a:r>
            <a:r>
              <a:rPr lang="es-MX" sz="2200" dirty="0" err="1">
                <a:solidFill>
                  <a:schemeClr val="accent1"/>
                </a:solidFill>
              </a:rPr>
              <a:t>Terrace</a:t>
            </a:r>
            <a:r>
              <a:rPr lang="es-MX" sz="2200" dirty="0">
                <a:solidFill>
                  <a:schemeClr val="accent1"/>
                </a:solidFill>
              </a:rPr>
              <a:t> se inscribirían en los Centros alojados dentro de </a:t>
            </a:r>
            <a:r>
              <a:rPr lang="es-MX" sz="2200" dirty="0" err="1">
                <a:solidFill>
                  <a:schemeClr val="accent1"/>
                </a:solidFill>
              </a:rPr>
              <a:t>Oak</a:t>
            </a:r>
            <a:r>
              <a:rPr lang="es-MX" sz="2200" dirty="0">
                <a:solidFill>
                  <a:schemeClr val="accent1"/>
                </a:solidFill>
              </a:rPr>
              <a:t> View </a:t>
            </a:r>
            <a:r>
              <a:rPr lang="es-MX" sz="2200" dirty="0" err="1">
                <a:solidFill>
                  <a:schemeClr val="accent1"/>
                </a:solidFill>
              </a:rPr>
              <a:t>Elementary</a:t>
            </a:r>
            <a:r>
              <a:rPr lang="es-MX" sz="2200" dirty="0">
                <a:solidFill>
                  <a:schemeClr val="accent1"/>
                </a:solidFill>
              </a:rPr>
              <a:t> </a:t>
            </a:r>
            <a:r>
              <a:rPr lang="es-MX" sz="2200" dirty="0" err="1">
                <a:solidFill>
                  <a:schemeClr val="accent1"/>
                </a:solidFill>
              </a:rPr>
              <a:t>School</a:t>
            </a:r>
            <a:r>
              <a:rPr lang="es-MX" sz="2200" dirty="0">
                <a:solidFill>
                  <a:schemeClr val="accent1"/>
                </a:solidFill>
              </a:rPr>
              <a:t> o Pine </a:t>
            </a:r>
            <a:r>
              <a:rPr lang="es-MX" sz="2200" dirty="0" err="1">
                <a:solidFill>
                  <a:schemeClr val="accent1"/>
                </a:solidFill>
              </a:rPr>
              <a:t>Crest</a:t>
            </a:r>
            <a:r>
              <a:rPr lang="es-MX" sz="2200" dirty="0">
                <a:solidFill>
                  <a:schemeClr val="accent1"/>
                </a:solidFill>
              </a:rPr>
              <a:t> </a:t>
            </a:r>
            <a:r>
              <a:rPr lang="es-MX" sz="2200" dirty="0" err="1">
                <a:solidFill>
                  <a:schemeClr val="accent1"/>
                </a:solidFill>
              </a:rPr>
              <a:t>Elementary</a:t>
            </a:r>
            <a:r>
              <a:rPr lang="es-MX" sz="2200" dirty="0">
                <a:solidFill>
                  <a:schemeClr val="accent1"/>
                </a:solidFill>
              </a:rPr>
              <a:t> </a:t>
            </a:r>
            <a:r>
              <a:rPr lang="es-MX" sz="2200" dirty="0" err="1">
                <a:solidFill>
                  <a:schemeClr val="accent1"/>
                </a:solidFill>
              </a:rPr>
              <a:t>School</a:t>
            </a:r>
            <a:r>
              <a:rPr lang="es-MX" sz="2200" dirty="0">
                <a:solidFill>
                  <a:schemeClr val="accent1"/>
                </a:solidFill>
              </a:rPr>
              <a:t>.</a:t>
            </a:r>
          </a:p>
          <a:p>
            <a:pPr indent="-347472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s-MX" sz="2400" dirty="0">
                <a:solidFill>
                  <a:schemeClr val="accent1"/>
                </a:solidFill>
              </a:rPr>
              <a:t>Las solicitudes se deben entregar el 4 de noviembre de 2016</a:t>
            </a:r>
            <a:endParaRPr lang="en-US" sz="2200" dirty="0">
              <a:solidFill>
                <a:schemeClr val="accent1"/>
              </a:solidFill>
            </a:endParaRPr>
          </a:p>
          <a:p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4038600" cy="1782762"/>
          </a:xfrm>
        </p:spPr>
        <p:txBody>
          <a:bodyPr>
            <a:normAutofit/>
          </a:bodyPr>
          <a:lstStyle/>
          <a:p>
            <a:r>
              <a:rPr lang="en-US" sz="3200" dirty="0"/>
              <a:t>Local Standardized Testing </a:t>
            </a:r>
            <a:br>
              <a:rPr lang="en-US" sz="3200" dirty="0"/>
            </a:br>
            <a:r>
              <a:rPr lang="en-US" sz="3200" dirty="0"/>
              <a:t>(Required by MCPS)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4037"/>
            <a:ext cx="4114800" cy="33067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Reading: </a:t>
            </a:r>
            <a:r>
              <a:rPr lang="en-US" dirty="0"/>
              <a:t>Primary Reading Assessment MCPSAP-PR (MCLASS)</a:t>
            </a:r>
          </a:p>
          <a:p>
            <a:r>
              <a:rPr lang="en-US" b="1" dirty="0"/>
              <a:t>Math: </a:t>
            </a:r>
            <a:r>
              <a:rPr lang="en-US" dirty="0"/>
              <a:t>Measures of Academic Progress – Primary (MAP-P)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76200"/>
            <a:ext cx="4038600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3200" dirty="0">
                <a:solidFill>
                  <a:schemeClr val="accent1"/>
                </a:solidFill>
              </a:rPr>
              <a:t>Exámenes estandarizados locales 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Requerido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por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MCPS)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Who: Pre-K, Kindergarten, 1</a:t>
            </a:r>
            <a:r>
              <a:rPr lang="en-US" sz="2800" b="1" baseline="30000" dirty="0"/>
              <a:t>st</a:t>
            </a:r>
            <a:r>
              <a:rPr lang="en-US" sz="2800" b="1" dirty="0"/>
              <a:t> Grade and 2</a:t>
            </a:r>
            <a:r>
              <a:rPr lang="en-US" sz="2800" b="1" baseline="30000" dirty="0"/>
              <a:t>nd</a:t>
            </a:r>
            <a:r>
              <a:rPr lang="en-US" sz="2800" b="1" dirty="0"/>
              <a:t> Grade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00600" y="3124200"/>
            <a:ext cx="4114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 err="1">
                <a:solidFill>
                  <a:schemeClr val="accent1"/>
                </a:solidFill>
              </a:rPr>
              <a:t>Lectura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s-ES" sz="3200" dirty="0">
                <a:solidFill>
                  <a:schemeClr val="accent1"/>
                </a:solidFill>
              </a:rPr>
              <a:t>Evaluación de Lectura Primaria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MCPSAP-PR (MCLASS)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b="1" dirty="0">
                <a:solidFill>
                  <a:schemeClr val="accent1"/>
                </a:solidFill>
              </a:rPr>
              <a:t>Matemáticas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s-ES" sz="3200" dirty="0">
                <a:solidFill>
                  <a:schemeClr val="accent1"/>
                </a:solidFill>
              </a:rPr>
              <a:t>Medidas de Progreso Académico – Primaria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(MAP-P)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3723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/>
                </a:solidFill>
              </a:rPr>
              <a:t>Quién: Pre-K, </a:t>
            </a:r>
            <a:r>
              <a:rPr lang="es-ES" sz="2800" b="1" dirty="0" err="1">
                <a:solidFill>
                  <a:schemeClr val="accent1"/>
                </a:solidFill>
              </a:rPr>
              <a:t>Kinder</a:t>
            </a:r>
            <a:r>
              <a:rPr lang="es-ES" sz="2800" b="1" dirty="0">
                <a:solidFill>
                  <a:schemeClr val="accent1"/>
                </a:solidFill>
              </a:rPr>
              <a:t>, 1er grado y segundo grado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4038600" cy="1782762"/>
          </a:xfrm>
        </p:spPr>
        <p:txBody>
          <a:bodyPr>
            <a:normAutofit/>
          </a:bodyPr>
          <a:lstStyle/>
          <a:p>
            <a:r>
              <a:rPr lang="en-US" sz="3200" dirty="0"/>
              <a:t>Local Standardized Testing </a:t>
            </a:r>
            <a:br>
              <a:rPr lang="en-US" sz="3200" dirty="0"/>
            </a:br>
            <a:r>
              <a:rPr lang="en-US" sz="3200" dirty="0"/>
              <a:t>(Required by MCPS)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4037"/>
            <a:ext cx="4114800" cy="3306763"/>
          </a:xfrm>
        </p:spPr>
        <p:txBody>
          <a:bodyPr>
            <a:normAutofit/>
          </a:bodyPr>
          <a:lstStyle/>
          <a:p>
            <a:r>
              <a:rPr lang="en-US" b="1" dirty="0"/>
              <a:t>Reading: </a:t>
            </a:r>
            <a:r>
              <a:rPr lang="en-US" dirty="0"/>
              <a:t>Measures of Academic Progress – Reading (MAP-R)</a:t>
            </a:r>
          </a:p>
          <a:p>
            <a:r>
              <a:rPr lang="en-US" b="1" dirty="0"/>
              <a:t>Math: </a:t>
            </a:r>
            <a:r>
              <a:rPr lang="en-US" dirty="0"/>
              <a:t>Measures of Academic Progress – Math (MAP-M)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Who: Grades 3, 4, &amp; 5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3200400"/>
            <a:ext cx="4114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Lectura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s-ES" sz="3200" dirty="0">
                <a:solidFill>
                  <a:schemeClr val="accent1"/>
                </a:solidFill>
              </a:rPr>
              <a:t>Medidas de Progreso Académico - Lectura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(MAP-R)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b="1" dirty="0">
                <a:solidFill>
                  <a:schemeClr val="accent1"/>
                </a:solidFill>
              </a:rPr>
              <a:t>Matemáticas</a:t>
            </a:r>
            <a:r>
              <a:rPr lang="en-US" sz="3200" b="1" dirty="0">
                <a:solidFill>
                  <a:schemeClr val="accent1"/>
                </a:solidFill>
              </a:rPr>
              <a:t>: </a:t>
            </a:r>
            <a:r>
              <a:rPr lang="es-ES" sz="3200" dirty="0">
                <a:solidFill>
                  <a:schemeClr val="accent1"/>
                </a:solidFill>
              </a:rPr>
              <a:t>Medidas de Progreso Académico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Mates (MAP-M)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23108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/>
                </a:solidFill>
              </a:rPr>
              <a:t>Quién: Grados 3, 4, y 5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48200" y="76200"/>
            <a:ext cx="4038600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3200" dirty="0">
                <a:solidFill>
                  <a:schemeClr val="accent1"/>
                </a:solidFill>
              </a:rPr>
              <a:t>Exámenes estandarizados locales 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Requerido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por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MCPS)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4038600" cy="1782762"/>
          </a:xfrm>
        </p:spPr>
        <p:txBody>
          <a:bodyPr>
            <a:normAutofit/>
          </a:bodyPr>
          <a:lstStyle/>
          <a:p>
            <a:r>
              <a:rPr lang="en-US" sz="3200" dirty="0"/>
              <a:t>Local Standardized Testing </a:t>
            </a:r>
            <a:br>
              <a:rPr lang="en-US" sz="3200" dirty="0"/>
            </a:br>
            <a:r>
              <a:rPr lang="en-US" sz="3200" dirty="0"/>
              <a:t>(Required by MCPS)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4037"/>
            <a:ext cx="4114800" cy="3306763"/>
          </a:xfrm>
        </p:spPr>
        <p:txBody>
          <a:bodyPr>
            <a:normAutofit/>
          </a:bodyPr>
          <a:lstStyle/>
          <a:p>
            <a:r>
              <a:rPr lang="en-US" b="1" dirty="0"/>
              <a:t>Gifted and Talented Screening: </a:t>
            </a:r>
            <a:r>
              <a:rPr lang="en-US" dirty="0" err="1"/>
              <a:t>InView</a:t>
            </a:r>
            <a:r>
              <a:rPr lang="en-US" dirty="0"/>
              <a:t> assessment (done in December), parents notified at the end of the year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8536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Who: Grade 2 &amp; new students and rescreening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3124200"/>
            <a:ext cx="4114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b="1" dirty="0" err="1">
                <a:solidFill>
                  <a:schemeClr val="accent1"/>
                </a:solidFill>
              </a:rPr>
              <a:t>Screening</a:t>
            </a:r>
            <a:r>
              <a:rPr lang="es-ES" sz="3200" b="1" dirty="0">
                <a:solidFill>
                  <a:schemeClr val="accent1"/>
                </a:solidFill>
              </a:rPr>
              <a:t> de Dotados y Talentosos: </a:t>
            </a:r>
            <a:r>
              <a:rPr lang="es-ES" sz="3200" dirty="0">
                <a:solidFill>
                  <a:schemeClr val="accent1"/>
                </a:solidFill>
              </a:rPr>
              <a:t>evaluación </a:t>
            </a:r>
            <a:r>
              <a:rPr lang="es-ES" sz="3200" dirty="0" err="1">
                <a:solidFill>
                  <a:schemeClr val="accent1"/>
                </a:solidFill>
              </a:rPr>
              <a:t>InView</a:t>
            </a:r>
            <a:r>
              <a:rPr lang="es-ES" sz="3200" dirty="0">
                <a:solidFill>
                  <a:schemeClr val="accent1"/>
                </a:solidFill>
              </a:rPr>
              <a:t> (hecho en diciembre), los padres notificados al final del año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840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accent1"/>
                </a:solidFill>
              </a:rPr>
              <a:t>Quién: Grado 2 y los estudiantes nuevos y </a:t>
            </a:r>
            <a:r>
              <a:rPr lang="es-ES" sz="3000" b="1" dirty="0" err="1">
                <a:solidFill>
                  <a:schemeClr val="accent1"/>
                </a:solidFill>
              </a:rPr>
              <a:t>rescreening</a:t>
            </a:r>
            <a:endParaRPr lang="en-US" sz="3000" b="1" dirty="0">
              <a:solidFill>
                <a:schemeClr val="accent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76200"/>
            <a:ext cx="4038600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3200" dirty="0">
                <a:solidFill>
                  <a:schemeClr val="accent1"/>
                </a:solidFill>
              </a:rPr>
              <a:t>Exámenes estandarizados locales 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Requerido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por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MCPS)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4038600" cy="17827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State Mandated Testing </a:t>
            </a:r>
            <a:br>
              <a:rPr lang="en-US" sz="3200" dirty="0"/>
            </a:br>
            <a:r>
              <a:rPr lang="en-US" sz="3200" dirty="0"/>
              <a:t>(Required by Maryland)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68674"/>
            <a:ext cx="4114800" cy="3306763"/>
          </a:xfrm>
        </p:spPr>
        <p:txBody>
          <a:bodyPr>
            <a:normAutofit/>
          </a:bodyPr>
          <a:lstStyle/>
          <a:p>
            <a:r>
              <a:rPr lang="en-US" b="1" dirty="0"/>
              <a:t>English Language Learners (placement in ESOL program): </a:t>
            </a:r>
            <a:r>
              <a:rPr lang="en-US" dirty="0"/>
              <a:t>PRELAS and WIDA-ACCESS Placement Test (W-APT)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Who: </a:t>
            </a:r>
          </a:p>
          <a:p>
            <a:pPr algn="ctr"/>
            <a:r>
              <a:rPr lang="en-US" sz="2000" b="1" dirty="0"/>
              <a:t>Pre-K and Kindergarten students who speak another language at home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76200"/>
            <a:ext cx="4038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3200" dirty="0">
                <a:solidFill>
                  <a:schemeClr val="accent1"/>
                </a:solidFill>
              </a:rPr>
              <a:t>Exámenes Requeridos por el Estado de Maryland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3401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accent1"/>
                </a:solidFill>
              </a:rPr>
              <a:t>Quien:</a:t>
            </a:r>
            <a:br>
              <a:rPr lang="es-ES" sz="2000" b="1" dirty="0">
                <a:solidFill>
                  <a:schemeClr val="accent1"/>
                </a:solidFill>
              </a:rPr>
            </a:br>
            <a:r>
              <a:rPr lang="es-ES" sz="2000" b="1" dirty="0">
                <a:solidFill>
                  <a:schemeClr val="accent1"/>
                </a:solidFill>
              </a:rPr>
              <a:t>Estudiantes de Pre-K o Kindergarten que hablen otro idioma en casa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724400" y="3398837"/>
            <a:ext cx="4114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b="1" dirty="0">
                <a:solidFill>
                  <a:schemeClr val="accent1"/>
                </a:solidFill>
              </a:rPr>
              <a:t>Estudiantes Aprendiendo el Idioma Inglés (colocación en el programa ESOL): </a:t>
            </a:r>
            <a:r>
              <a:rPr lang="es-ES" sz="3200" dirty="0">
                <a:solidFill>
                  <a:schemeClr val="accent1"/>
                </a:solidFill>
              </a:rPr>
              <a:t>PRELAS y Prueba de Nivel WIDA-ACCESS (W-APT)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6437"/>
            <a:ext cx="4114800" cy="33067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Kindergarten Readiness Assessment: </a:t>
            </a:r>
            <a:r>
              <a:rPr lang="en-US" dirty="0"/>
              <a:t>Students are tested between the beginning of school and October 31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8536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Who: All Kindergarten Students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438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/>
                </a:solidFill>
              </a:rPr>
              <a:t>Quién: Todos los estudiantes de Kindergarten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22238"/>
            <a:ext cx="4038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State Mandated Testing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(Required by Maryland)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724400" y="3246437"/>
            <a:ext cx="4114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b="1" dirty="0">
                <a:solidFill>
                  <a:schemeClr val="accent1"/>
                </a:solidFill>
              </a:rPr>
              <a:t>Evaluación de la Preparación </a:t>
            </a:r>
            <a:r>
              <a:rPr lang="es-ES" sz="3200" b="1" dirty="0" err="1">
                <a:solidFill>
                  <a:schemeClr val="accent1"/>
                </a:solidFill>
              </a:rPr>
              <a:t>Kinder</a:t>
            </a:r>
            <a:r>
              <a:rPr lang="es-ES" sz="3200" b="1" dirty="0">
                <a:solidFill>
                  <a:schemeClr val="accent1"/>
                </a:solidFill>
              </a:rPr>
              <a:t>: </a:t>
            </a:r>
            <a:r>
              <a:rPr lang="es-ES" sz="3200" dirty="0">
                <a:solidFill>
                  <a:schemeClr val="accent1"/>
                </a:solidFill>
              </a:rPr>
              <a:t>Los estudiantes son evaluados entre el comienzo de la escuela y el 31 de octubre.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76200"/>
            <a:ext cx="4038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3200" dirty="0">
                <a:solidFill>
                  <a:schemeClr val="accent1"/>
                </a:solidFill>
              </a:rPr>
              <a:t>Exámenes Requeridos por el Estado de Maryland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6437"/>
            <a:ext cx="4114800" cy="33067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PARCC – Partnership for Assessment of Readiness for College and Careers: </a:t>
            </a:r>
            <a:r>
              <a:rPr lang="en-US" dirty="0"/>
              <a:t>Math and Reading tests given in May-June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Who: All 3</a:t>
            </a:r>
            <a:r>
              <a:rPr lang="en-US" sz="3200" b="1" baseline="30000" dirty="0"/>
              <a:t>rd</a:t>
            </a:r>
            <a:r>
              <a:rPr lang="en-US" sz="3200" b="1" dirty="0"/>
              <a:t> through 5</a:t>
            </a:r>
            <a:r>
              <a:rPr lang="en-US" sz="3200" b="1" baseline="30000" dirty="0"/>
              <a:t>th</a:t>
            </a:r>
            <a:r>
              <a:rPr lang="en-US" sz="3200" b="1" dirty="0"/>
              <a:t> grade students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22238"/>
            <a:ext cx="4038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State Mandated Testing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(Required by Maryland)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438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Quién: Todos los estudiantes de 3º a 5º grado</a:t>
            </a:r>
            <a:endParaRPr lang="en-US" sz="32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724400" y="3276600"/>
            <a:ext cx="4114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PARCC – </a:t>
            </a:r>
            <a:r>
              <a:rPr lang="es-ES" sz="3200" b="1" dirty="0">
                <a:solidFill>
                  <a:schemeClr val="accent1"/>
                </a:solidFill>
              </a:rPr>
              <a:t>Asociación para la Evaluación de la Preparación para la Universidad y de las Carreras: </a:t>
            </a:r>
            <a:r>
              <a:rPr lang="es-ES" sz="3200" dirty="0">
                <a:solidFill>
                  <a:schemeClr val="accent1"/>
                </a:solidFill>
              </a:rPr>
              <a:t>Exámenes de matemáticas y lectura dadas en mayo y junio de 2017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24400" y="76200"/>
            <a:ext cx="4038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3200" dirty="0">
                <a:solidFill>
                  <a:schemeClr val="accent1"/>
                </a:solidFill>
              </a:rPr>
              <a:t>Exámenes Requeridos por el Estado de Maryland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6437"/>
            <a:ext cx="4114800" cy="3306763"/>
          </a:xfrm>
        </p:spPr>
        <p:txBody>
          <a:bodyPr>
            <a:normAutofit/>
          </a:bodyPr>
          <a:lstStyle/>
          <a:p>
            <a:r>
              <a:rPr lang="en-US" b="1" dirty="0"/>
              <a:t>Science – Maryland Integrated Science Assessment (MISA): </a:t>
            </a:r>
            <a:r>
              <a:rPr lang="en-US" dirty="0"/>
              <a:t>March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Who: 5</a:t>
            </a:r>
            <a:r>
              <a:rPr lang="en-US" sz="3200" b="1" baseline="30000" dirty="0"/>
              <a:t>th</a:t>
            </a:r>
            <a:r>
              <a:rPr lang="en-US" sz="3200" b="1" dirty="0"/>
              <a:t> grade students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22238"/>
            <a:ext cx="4038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State Mandated Testing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(Required by Maryland)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438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/>
                </a:solidFill>
              </a:rPr>
              <a:t>Quién: Los estudiantes de 5 ° grado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8200" y="3246437"/>
            <a:ext cx="4114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b="1" dirty="0">
                <a:solidFill>
                  <a:schemeClr val="accent1"/>
                </a:solidFill>
              </a:rPr>
              <a:t>Ciencia - Maryland Evaluación de Ciencias Integradas (MISA): </a:t>
            </a:r>
            <a:r>
              <a:rPr lang="es-ES" sz="3200" dirty="0">
                <a:solidFill>
                  <a:schemeClr val="accent1"/>
                </a:solidFill>
              </a:rPr>
              <a:t>Marzo 2017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24400" y="76200"/>
            <a:ext cx="4038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3200" dirty="0">
                <a:solidFill>
                  <a:schemeClr val="accent1"/>
                </a:solidFill>
              </a:rPr>
              <a:t>Exámenes Requeridos por el Estado de Maryland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6437"/>
            <a:ext cx="4114800" cy="33067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English Language Proficiency: </a:t>
            </a:r>
            <a:r>
              <a:rPr lang="en-US" dirty="0"/>
              <a:t>ACCESS for ELLs - World Class Instructional Design and Assessment (WIDA). January-February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Who: ESOL students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22238"/>
            <a:ext cx="4038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State Mandated Testing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(Required by Maryland)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438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/>
                </a:solidFill>
              </a:rPr>
              <a:t>Quién: Los estudiantes de ESOL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24400" y="3276600"/>
            <a:ext cx="4114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ES" sz="3200" b="1" dirty="0">
                <a:solidFill>
                  <a:schemeClr val="accent1"/>
                </a:solidFill>
              </a:rPr>
              <a:t>Dominio del Idioma Inglés: </a:t>
            </a:r>
            <a:r>
              <a:rPr lang="es-ES" sz="3200" dirty="0">
                <a:solidFill>
                  <a:schemeClr val="accent1"/>
                </a:solidFill>
              </a:rPr>
              <a:t>ACCESS para estudiantes ELL - Diseño de Instrucción Clase Mundial y Evaluación (WIDA). Enero y febrero de 2017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724400" y="76200"/>
            <a:ext cx="4038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3200" dirty="0">
                <a:solidFill>
                  <a:schemeClr val="accent1"/>
                </a:solidFill>
              </a:rPr>
              <a:t>Exámenes Requeridos por el Estado de Maryland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637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Testing at Rolling Terrace ES</vt:lpstr>
      <vt:lpstr>Local Standardized Testing  (Required by MCPS)</vt:lpstr>
      <vt:lpstr>Local Standardized Testing  (Required by MCPS)</vt:lpstr>
      <vt:lpstr>Local Standardized Testing  (Required by MCPS)</vt:lpstr>
      <vt:lpstr>State Mandated Testing  (Required by Maryland)</vt:lpstr>
      <vt:lpstr>PowerPoint Presentation</vt:lpstr>
      <vt:lpstr>PowerPoint Presentation</vt:lpstr>
      <vt:lpstr>PowerPoint Presentation</vt:lpstr>
      <vt:lpstr>PowerPoint Presentation</vt:lpstr>
      <vt:lpstr>Centers for the Highly Gifted Centros para Superdotados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at Rolling Terrace ES</dc:title>
  <dc:creator>Ben Seigel</dc:creator>
  <cp:lastModifiedBy>Lisa Seigel</cp:lastModifiedBy>
  <cp:revision>9</cp:revision>
  <dcterms:created xsi:type="dcterms:W3CDTF">2016-10-05T19:21:09Z</dcterms:created>
  <dcterms:modified xsi:type="dcterms:W3CDTF">2016-10-25T01:21:36Z</dcterms:modified>
</cp:coreProperties>
</file>